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256" r:id="rId2"/>
    <p:sldId id="262" r:id="rId3"/>
    <p:sldId id="258" r:id="rId4"/>
    <p:sldId id="259" r:id="rId5"/>
    <p:sldId id="302" r:id="rId6"/>
    <p:sldId id="291" r:id="rId7"/>
    <p:sldId id="303" r:id="rId8"/>
    <p:sldId id="257" r:id="rId9"/>
    <p:sldId id="293" r:id="rId10"/>
    <p:sldId id="290" r:id="rId11"/>
    <p:sldId id="265" r:id="rId12"/>
    <p:sldId id="305" r:id="rId13"/>
    <p:sldId id="289" r:id="rId14"/>
    <p:sldId id="263" r:id="rId15"/>
    <p:sldId id="266" r:id="rId16"/>
    <p:sldId id="304" r:id="rId17"/>
    <p:sldId id="267" r:id="rId18"/>
    <p:sldId id="270" r:id="rId19"/>
    <p:sldId id="268" r:id="rId20"/>
    <p:sldId id="272" r:id="rId21"/>
    <p:sldId id="275" r:id="rId22"/>
    <p:sldId id="273" r:id="rId23"/>
    <p:sldId id="277" r:id="rId24"/>
    <p:sldId id="278" r:id="rId25"/>
    <p:sldId id="292" r:id="rId26"/>
    <p:sldId id="286" r:id="rId27"/>
    <p:sldId id="285" r:id="rId28"/>
    <p:sldId id="301" r:id="rId29"/>
    <p:sldId id="281" r:id="rId30"/>
    <p:sldId id="287" r:id="rId31"/>
    <p:sldId id="28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14.11.22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31</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14.11.22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14.11.22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14.11.22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14.11.22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14.11.22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14.11.22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14.11.22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14.11.22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14.11.22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14.11.22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14.11.22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14.11.22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970C7-F395-2A09-C5BC-A78D99BE2C6C}"/>
              </a:ext>
            </a:extLst>
          </p:cNvPr>
          <p:cNvSpPr>
            <a:spLocks noGrp="1"/>
          </p:cNvSpPr>
          <p:nvPr>
            <p:ph type="ctrTitle"/>
          </p:nvPr>
        </p:nvSpPr>
        <p:spPr/>
        <p:txBody>
          <a:bodyPr/>
          <a:lstStyle/>
          <a:p>
            <a:r>
              <a:rPr lang="en-DE" dirty="0"/>
              <a:t>Generative vs Discriminative Models</a:t>
            </a:r>
          </a:p>
        </p:txBody>
      </p:sp>
      <p:sp>
        <p:nvSpPr>
          <p:cNvPr id="3" name="Subtitle 2">
            <a:extLst>
              <a:ext uri="{FF2B5EF4-FFF2-40B4-BE49-F238E27FC236}">
                <a16:creationId xmlns:a16="http://schemas.microsoft.com/office/drawing/2014/main" id="{495C543A-A9E9-38FE-511A-0017472C9396}"/>
              </a:ext>
            </a:extLst>
          </p:cNvPr>
          <p:cNvSpPr>
            <a:spLocks noGrp="1"/>
          </p:cNvSpPr>
          <p:nvPr>
            <p:ph type="subTitle" idx="1"/>
          </p:nvPr>
        </p:nvSpPr>
        <p:spPr/>
        <p:txBody>
          <a:bodyPr>
            <a:normAutofit lnSpcReduction="10000"/>
          </a:bodyPr>
          <a:lstStyle/>
          <a:p>
            <a:r>
              <a:rPr lang="en-DE" dirty="0"/>
              <a:t>Understanding Machine Learning</a:t>
            </a:r>
          </a:p>
          <a:p>
            <a:endParaRPr lang="en-DE" dirty="0"/>
          </a:p>
          <a:p>
            <a:r>
              <a:rPr lang="en-DE" dirty="0"/>
              <a:t>October 2022</a:t>
            </a:r>
          </a:p>
          <a:p>
            <a:r>
              <a:rPr lang="en-DE" dirty="0"/>
              <a:t>Felix Wick</a:t>
            </a:r>
          </a:p>
        </p:txBody>
      </p:sp>
    </p:spTree>
    <p:extLst>
      <p:ext uri="{BB962C8B-B14F-4D97-AF65-F5344CB8AC3E}">
        <p14:creationId xmlns:p14="http://schemas.microsoft.com/office/powerpoint/2010/main" val="2076740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86551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16210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12</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27388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15</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198697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9572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3355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Prediction of Probability Distributions</a:t>
            </a:r>
          </a:p>
        </p:txBody>
      </p:sp>
      <p:sp>
        <p:nvSpPr>
          <p:cNvPr id="3" name="Slide Number Placeholder 2">
            <a:extLst>
              <a:ext uri="{FF2B5EF4-FFF2-40B4-BE49-F238E27FC236}">
                <a16:creationId xmlns:a16="http://schemas.microsoft.com/office/drawing/2014/main" id="{D0F762A9-9EC9-435F-BBF0-1B19F4829E1D}"/>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92790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8229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2009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4647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9034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946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08705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143606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28875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28</a:t>
            </a:fld>
            <a:endParaRPr lang="en-DE"/>
          </a:p>
        </p:txBody>
      </p:sp>
    </p:spTree>
    <p:extLst>
      <p:ext uri="{BB962C8B-B14F-4D97-AF65-F5344CB8AC3E}">
        <p14:creationId xmlns:p14="http://schemas.microsoft.com/office/powerpoint/2010/main" val="268752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29</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BC44-104D-7063-162D-A06F9356ED1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327073C-FA2A-62F6-B5CE-1AC51B6DE780}"/>
              </a:ext>
            </a:extLst>
          </p:cNvPr>
          <p:cNvSpPr>
            <a:spLocks noGrp="1"/>
          </p:cNvSpPr>
          <p:nvPr>
            <p:ph idx="1"/>
          </p:nvPr>
        </p:nvSpPr>
        <p:spPr/>
        <p:txBody>
          <a:bodyPr/>
          <a:lstStyle/>
          <a:p>
            <a:pPr marL="0" indent="0">
              <a:buNone/>
            </a:pPr>
            <a:r>
              <a:rPr lang="en-GB" dirty="0"/>
              <a:t>… pdf assumption and e</a:t>
            </a:r>
            <a:r>
              <a:rPr lang="en-DE" dirty="0"/>
              <a:t>stimation of moments</a:t>
            </a:r>
          </a:p>
        </p:txBody>
      </p:sp>
      <p:sp>
        <p:nvSpPr>
          <p:cNvPr id="4" name="Slide Number Placeholder 3">
            <a:extLst>
              <a:ext uri="{FF2B5EF4-FFF2-40B4-BE49-F238E27FC236}">
                <a16:creationId xmlns:a16="http://schemas.microsoft.com/office/drawing/2014/main" id="{B887323A-D01B-0607-D8C3-75CD1564DF8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26812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30</a:t>
            </a:fld>
            <a:endParaRPr lang="en-DE"/>
          </a:p>
        </p:txBody>
      </p:sp>
    </p:spTree>
    <p:extLst>
      <p:ext uri="{BB962C8B-B14F-4D97-AF65-F5344CB8AC3E}">
        <p14:creationId xmlns:p14="http://schemas.microsoft.com/office/powerpoint/2010/main" val="133074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62396" y="609601"/>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95702" y="2147357"/>
            <a:ext cx="4800598" cy="4101042"/>
          </a:xfrm>
        </p:spPr>
        <p:txBody>
          <a:bodyPr>
            <a:normAutofit lnSpcReduction="10000"/>
          </a:bodyPr>
          <a:lstStyle/>
          <a:p>
            <a:pPr marL="0" indent="0">
              <a:buNone/>
            </a:pPr>
            <a:r>
              <a:rPr lang="en-DE" sz="2400" dirty="0">
                <a:solidFill>
                  <a:schemeClr val="tx1">
                    <a:lumMod val="85000"/>
                    <a:lumOff val="15000"/>
                  </a:schemeClr>
                </a:solidFill>
              </a:rPr>
              <a:t>emergent capabilities of complex systems almost impossible to foresee</a:t>
            </a:r>
          </a:p>
          <a:p>
            <a:pPr marL="0" indent="0">
              <a:buNone/>
            </a:pPr>
            <a:endParaRPr lang="en-GB" sz="2400" dirty="0">
              <a:solidFill>
                <a:schemeClr val="tx1">
                  <a:lumMod val="85000"/>
                  <a:lumOff val="15000"/>
                </a:schemeClr>
              </a:solidFill>
            </a:endParaRPr>
          </a:p>
          <a:p>
            <a:pPr marL="0" indent="0">
              <a:buNone/>
            </a:pPr>
            <a:r>
              <a:rPr lang="en-GB" sz="2400" dirty="0">
                <a:solidFill>
                  <a:schemeClr val="tx1">
                    <a:lumMod val="85000"/>
                    <a:lumOff val="15000"/>
                  </a:schemeClr>
                </a:solidFill>
              </a:rPr>
              <a:t>e</a:t>
            </a:r>
            <a:r>
              <a:rPr lang="en-DE" sz="2400" dirty="0">
                <a:solidFill>
                  <a:schemeClr val="tx1">
                    <a:lumMod val="85000"/>
                    <a:lumOff val="15000"/>
                  </a:schemeClr>
                </a:solidFill>
              </a:rPr>
              <a:t>xamples for (potential) emergence in ML: </a:t>
            </a:r>
            <a:r>
              <a:rPr lang="en-DE" sz="2400" dirty="0">
                <a:solidFill>
                  <a:schemeClr val="tx1">
                    <a:lumMod val="85000"/>
                    <a:lumOff val="15000"/>
                  </a:schemeClr>
                </a:solidFill>
                <a:hlinkClick r:id="rId4"/>
              </a:rPr>
              <a:t>large language models</a:t>
            </a:r>
            <a:r>
              <a:rPr lang="en-DE" sz="2400" dirty="0">
                <a:solidFill>
                  <a:schemeClr val="tx1">
                    <a:lumMod val="85000"/>
                    <a:lumOff val="15000"/>
                  </a:schemeClr>
                </a:solidFill>
              </a:rPr>
              <a:t>, </a:t>
            </a:r>
            <a:r>
              <a:rPr lang="en-DE" sz="2400" dirty="0">
                <a:solidFill>
                  <a:schemeClr val="tx1">
                    <a:lumMod val="85000"/>
                    <a:lumOff val="15000"/>
                  </a:schemeClr>
                </a:solidFill>
                <a:hlinkClick r:id="rId5"/>
              </a:rPr>
              <a:t>multi-agent reinforcement learning</a:t>
            </a:r>
            <a:r>
              <a:rPr lang="en-DE" sz="2400" dirty="0">
                <a:solidFill>
                  <a:schemeClr val="tx1">
                    <a:lumMod val="85000"/>
                    <a:lumOff val="15000"/>
                  </a:schemeClr>
                </a:solidFill>
              </a:rPr>
              <a:t>, </a:t>
            </a:r>
            <a:r>
              <a:rPr lang="en-DE" sz="2400" dirty="0">
                <a:solidFill>
                  <a:schemeClr val="tx1">
                    <a:lumMod val="85000"/>
                    <a:lumOff val="15000"/>
                  </a:schemeClr>
                </a:solidFill>
                <a:hlinkClick r:id="rId6"/>
              </a:rPr>
              <a:t>reward is enough</a:t>
            </a:r>
            <a:endParaRPr lang="en-DE" sz="2400" dirty="0">
              <a:solidFill>
                <a:schemeClr val="tx1">
                  <a:lumMod val="85000"/>
                  <a:lumOff val="15000"/>
                </a:schemeClr>
              </a:solidFill>
            </a:endParaRPr>
          </a:p>
          <a:p>
            <a:pPr marL="0" indent="0">
              <a:buNone/>
            </a:pPr>
            <a:endParaRPr lang="en-DE" sz="2400" dirty="0">
              <a:solidFill>
                <a:schemeClr val="tx1">
                  <a:lumMod val="85000"/>
                  <a:lumOff val="15000"/>
                </a:schemeClr>
              </a:solidFill>
            </a:endParaRPr>
          </a:p>
          <a:p>
            <a:pPr marL="0" indent="0">
              <a:buNone/>
            </a:pPr>
            <a:r>
              <a:rPr lang="en-GB" sz="2400" dirty="0">
                <a:solidFill>
                  <a:schemeClr val="tx1">
                    <a:lumMod val="85000"/>
                    <a:lumOff val="15000"/>
                  </a:schemeClr>
                </a:solidFill>
              </a:rPr>
              <a:t>p</a:t>
            </a:r>
            <a:r>
              <a:rPr lang="en-DE" sz="24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31</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2754-FFFC-A0B8-D1B4-AE31EEEE6EB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76841DD2-170F-2E77-5D85-2FB82825757E}"/>
              </a:ext>
            </a:extLst>
          </p:cNvPr>
          <p:cNvSpPr>
            <a:spLocks noGrp="1"/>
          </p:cNvSpPr>
          <p:nvPr>
            <p:ph idx="1"/>
          </p:nvPr>
        </p:nvSpPr>
        <p:spPr/>
        <p:txBody>
          <a:bodyPr/>
          <a:lstStyle/>
          <a:p>
            <a:pPr marL="0" indent="0">
              <a:buNone/>
            </a:pPr>
            <a:r>
              <a:rPr lang="en-GB" dirty="0"/>
              <a:t>… q</a:t>
            </a:r>
            <a:r>
              <a:rPr lang="en-DE" dirty="0"/>
              <a:t>uantile regression</a:t>
            </a:r>
          </a:p>
        </p:txBody>
      </p:sp>
      <p:sp>
        <p:nvSpPr>
          <p:cNvPr id="4" name="Slide Number Placeholder 3">
            <a:extLst>
              <a:ext uri="{FF2B5EF4-FFF2-40B4-BE49-F238E27FC236}">
                <a16:creationId xmlns:a16="http://schemas.microsoft.com/office/drawing/2014/main" id="{A5A0AC40-6265-6DEF-F0AE-A0D34F191EC9}"/>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29065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1FFC-F499-DDB5-B183-AB482032F238}"/>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62287231-859B-A358-5966-0C7E84791D80}"/>
              </a:ext>
            </a:extLst>
          </p:cNvPr>
          <p:cNvSpPr>
            <a:spLocks noGrp="1"/>
          </p:cNvSpPr>
          <p:nvPr>
            <p:ph idx="1"/>
          </p:nvPr>
        </p:nvSpPr>
        <p:spPr/>
        <p:txBody>
          <a:bodyPr/>
          <a:lstStyle/>
          <a:p>
            <a:pPr marL="0" indent="0">
              <a:buNone/>
            </a:pPr>
            <a:r>
              <a:rPr lang="en-GB" dirty="0"/>
              <a:t>… g</a:t>
            </a:r>
            <a:r>
              <a:rPr lang="en-DE" dirty="0"/>
              <a:t>enerative method and sampling</a:t>
            </a:r>
          </a:p>
        </p:txBody>
      </p:sp>
      <p:sp>
        <p:nvSpPr>
          <p:cNvPr id="4" name="Slide Number Placeholder 3">
            <a:extLst>
              <a:ext uri="{FF2B5EF4-FFF2-40B4-BE49-F238E27FC236}">
                <a16:creationId xmlns:a16="http://schemas.microsoft.com/office/drawing/2014/main" id="{2CB0A68C-89BA-0377-D28F-E8C15E28D8C6}"/>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276635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Generative Methods</a:t>
            </a:r>
          </a:p>
        </p:txBody>
      </p:sp>
      <p:sp>
        <p:nvSpPr>
          <p:cNvPr id="3" name="Slide Number Placeholder 2">
            <a:extLst>
              <a:ext uri="{FF2B5EF4-FFF2-40B4-BE49-F238E27FC236}">
                <a16:creationId xmlns:a16="http://schemas.microsoft.com/office/drawing/2014/main" id="{2274F85A-7812-2EB5-4136-6994FBBAD8D5}"/>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289532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Example: 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36726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a:p>
            <a:pPr marL="0" indent="0">
              <a:buNone/>
            </a:pPr>
            <a:endParaRPr lang="en-GB" dirty="0"/>
          </a:p>
          <a:p>
            <a:r>
              <a:rPr lang="en-GB" dirty="0"/>
              <a:t>g</a:t>
            </a:r>
            <a:r>
              <a:rPr lang="en-DE" dirty="0"/>
              <a:t>enerative-discriminative pair of algorithms: </a:t>
            </a:r>
            <a:r>
              <a:rPr lang="en-GB" dirty="0" err="1"/>
              <a:t>Naï</a:t>
            </a:r>
            <a:r>
              <a:rPr lang="en-DE" dirty="0"/>
              <a:t>ve Bayes and Logistic Regression</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3325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05665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351</Words>
  <Application>Microsoft Macintosh PowerPoint</Application>
  <PresentationFormat>Widescreen</PresentationFormat>
  <Paragraphs>94</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Calibri Light</vt:lpstr>
      <vt:lpstr>Office Theme</vt:lpstr>
      <vt:lpstr>Generative vs Discriminative Models</vt:lpstr>
      <vt:lpstr>Prediction of Probability Distributions</vt:lpstr>
      <vt:lpstr>PowerPoint Presentation</vt:lpstr>
      <vt:lpstr>PowerPoint Presentation</vt:lpstr>
      <vt:lpstr>PowerPoint Presentation</vt:lpstr>
      <vt:lpstr>Generative Methods</vt:lpstr>
      <vt:lpstr>Example: Naïve Bayes</vt:lpstr>
      <vt:lpstr>Generative vs Discriminative</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33</cp:revision>
  <dcterms:created xsi:type="dcterms:W3CDTF">2022-07-19T12:00:00Z</dcterms:created>
  <dcterms:modified xsi:type="dcterms:W3CDTF">2022-11-14T11:57:10Z</dcterms:modified>
</cp:coreProperties>
</file>